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66" r:id="rId3"/>
    <p:sldId id="268" r:id="rId4"/>
    <p:sldId id="257" r:id="rId5"/>
    <p:sldId id="261" r:id="rId6"/>
    <p:sldId id="262" r:id="rId7"/>
    <p:sldId id="269" r:id="rId8"/>
    <p:sldId id="258" r:id="rId9"/>
    <p:sldId id="265" r:id="rId10"/>
    <p:sldId id="270" r:id="rId11"/>
    <p:sldId id="271" r:id="rId12"/>
    <p:sldId id="259" r:id="rId13"/>
    <p:sldId id="276" r:id="rId14"/>
    <p:sldId id="277" r:id="rId15"/>
    <p:sldId id="272" r:id="rId16"/>
    <p:sldId id="275" r:id="rId17"/>
    <p:sldId id="274" r:id="rId18"/>
    <p:sldId id="273" r:id="rId19"/>
    <p:sldId id="260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7E2FC-564D-4693-9963-6F4F84F972BD}" v="398" dt="2023-11-29T00:58:13.450"/>
    <p1510:client id="{378792EF-5A83-4A28-AA69-B9BAC9B60450}" v="66" dt="2023-11-29T01:01:21.460"/>
    <p1510:client id="{422FDCC9-89C2-4423-A359-3B6DC63FC42E}" v="279" dt="2023-11-29T02:42:46.210"/>
    <p1510:client id="{56228DD2-2753-4628-BB4E-9DC9F0341D78}" v="1" dt="2023-11-30T22:46:57.351"/>
    <p1510:client id="{5D1D344C-8579-4074-ABD0-7B32FF79600B}" v="263" dt="2023-11-30T22:32:14.669"/>
    <p1510:client id="{624DF272-D016-4755-81FF-56D431D81C36}" v="1288" dt="2023-11-30T01:53:21.892"/>
    <p1510:client id="{6542C2EF-C1BC-4D62-AF46-65AEA6B28C02}" v="1" dt="2023-11-30T21:08:46.965"/>
    <p1510:client id="{6F259115-8379-49A9-A28F-0BEAD15332FA}" v="1017" dt="2023-11-30T01:56:44.815"/>
    <p1510:client id="{70487E76-F151-462F-BAB1-9F05A91105A0}" v="443" dt="2023-11-30T22:47:21.141"/>
    <p1510:client id="{C1F1E2D0-65D6-40E8-88D8-BF198EBB1523}" v="6" dt="2023-11-30T01:50:51.847"/>
    <p1510:client id="{D52361B8-67B9-4116-ACAC-89247CB9D598}" v="5" dt="2023-11-29T00:16:53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0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49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4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61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5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61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08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45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3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2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83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0" r:id="rId6"/>
    <p:sldLayoutId id="2147483696" r:id="rId7"/>
    <p:sldLayoutId id="2147483697" r:id="rId8"/>
    <p:sldLayoutId id="2147483698" r:id="rId9"/>
    <p:sldLayoutId id="2147483699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ckjack_game_3.JPG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dereview.stackexchange.com/questions/57832/blackjack-strategy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hyperlink" Target="https://www.kaggle.com/datasets/dennisho/blackjack-hands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hyperlink" Target="https://www.sorrisoincognito.com/2018/09/21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oker table with cards and chips&#10;&#10;Description automatically generated">
            <a:extLst>
              <a:ext uri="{FF2B5EF4-FFF2-40B4-BE49-F238E27FC236}">
                <a16:creationId xmlns:a16="http://schemas.microsoft.com/office/drawing/2014/main" id="{1921CC81-8FA9-0A92-6AF8-DB72A2ED9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820" r="21994" b="-2"/>
          <a:stretch/>
        </p:blipFill>
        <p:spPr>
          <a:xfrm>
            <a:off x="20" y="-7444"/>
            <a:ext cx="5572916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mage result for joe pesci casino">
            <a:extLst>
              <a:ext uri="{FF2B5EF4-FFF2-40B4-BE49-F238E27FC236}">
                <a16:creationId xmlns:a16="http://schemas.microsoft.com/office/drawing/2014/main" id="{83B538C6-95EE-205D-EBF0-942F360F3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14" y="3416257"/>
            <a:ext cx="4590691" cy="305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green circle with white lines&#10;&#10;Description automatically generated">
            <a:extLst>
              <a:ext uri="{FF2B5EF4-FFF2-40B4-BE49-F238E27FC236}">
                <a16:creationId xmlns:a16="http://schemas.microsoft.com/office/drawing/2014/main" id="{0FBA9C9A-D90A-9857-CFB7-9265117C0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50" t="7595" r="7189" b="8228"/>
          <a:stretch/>
        </p:blipFill>
        <p:spPr>
          <a:xfrm>
            <a:off x="7280989" y="3710269"/>
            <a:ext cx="528403" cy="541903"/>
          </a:xfrm>
          <a:prstGeom prst="ellipse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08A744F-4C9C-A3DF-71DC-32D5D17471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899" y="186348"/>
            <a:ext cx="2350995" cy="2731334"/>
          </a:xfrm>
          <a:prstGeom prst="rect">
            <a:avLst/>
          </a:prstGeom>
        </p:spPr>
      </p:pic>
      <p:pic>
        <p:nvPicPr>
          <p:cNvPr id="8" name="Picture 7" descr="A group of black text&#10;&#10;Description automatically generated">
            <a:extLst>
              <a:ext uri="{FF2B5EF4-FFF2-40B4-BE49-F238E27FC236}">
                <a16:creationId xmlns:a16="http://schemas.microsoft.com/office/drawing/2014/main" id="{47ABBAE0-A874-5F80-B13A-26C931DC3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9151" y="188794"/>
            <a:ext cx="1831399" cy="30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FC1CA-8FB5-0747-4204-E0392CE38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/>
              <a:t>Random Forest Model</a:t>
            </a:r>
          </a:p>
          <a:p>
            <a:pPr marL="342900" indent="-342900">
              <a:buChar char="•"/>
            </a:pPr>
            <a:r>
              <a:rPr lang="en-US"/>
              <a:t>Hyperparameter Tuning</a:t>
            </a:r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Model Accuracy</a:t>
            </a:r>
            <a:endParaRPr lang="en-US"/>
          </a:p>
          <a:p>
            <a:pPr marL="342900" indent="-342900">
              <a:buChar char="•"/>
            </a:pPr>
            <a:endParaRPr lang="en-US"/>
          </a:p>
          <a:p>
            <a:pPr marL="342900" indent="-342900">
              <a:buChar char="•"/>
            </a:pPr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02D8403-9DE2-8DEB-8960-9EFB335D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16" y="2668870"/>
            <a:ext cx="4599243" cy="16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1"/>
            <a:ext cx="502617" cy="515333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40684" y="0"/>
            <a:ext cx="3951316" cy="14685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F5F0DF-C720-0887-4F31-789E07344F9A}"/>
              </a:ext>
            </a:extLst>
          </p:cNvPr>
          <p:cNvSpPr txBox="1"/>
          <p:nvPr/>
        </p:nvSpPr>
        <p:spPr>
          <a:xfrm>
            <a:off x="1882588" y="4364612"/>
            <a:ext cx="3350559" cy="20832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33513" y="0"/>
            <a:ext cx="1058487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20500" y="1955968"/>
            <a:ext cx="571500" cy="490203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100F28EF-D2DA-DD72-217F-4F83C9A9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531" y="886089"/>
            <a:ext cx="5561515" cy="1170066"/>
          </a:xfrm>
          <a:prstGeom prst="rect">
            <a:avLst/>
          </a:prstGeom>
        </p:spPr>
      </p:pic>
      <p:pic>
        <p:nvPicPr>
          <p:cNvPr id="3" name="Picture 2" descr="A diagram of a green hexagon&#10;&#10;Description automatically generated">
            <a:extLst>
              <a:ext uri="{FF2B5EF4-FFF2-40B4-BE49-F238E27FC236}">
                <a16:creationId xmlns:a16="http://schemas.microsoft.com/office/drawing/2014/main" id="{7548A0DB-D876-AF00-6BC4-64772048E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77" b="380"/>
          <a:stretch/>
        </p:blipFill>
        <p:spPr>
          <a:xfrm>
            <a:off x="489045" y="2467161"/>
            <a:ext cx="9689911" cy="17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82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E0D4398-84C2-41B8-BF30-3157F7B18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green treetops">
            <a:extLst>
              <a:ext uri="{FF2B5EF4-FFF2-40B4-BE49-F238E27FC236}">
                <a16:creationId xmlns:a16="http://schemas.microsoft.com/office/drawing/2014/main" id="{1026A9FB-BA30-169F-180F-19E657ED4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5" r="4781" b="-3"/>
          <a:stretch/>
        </p:blipFill>
        <p:spPr>
          <a:xfrm>
            <a:off x="20" y="10"/>
            <a:ext cx="9137156" cy="6857989"/>
          </a:xfrm>
          <a:prstGeom prst="rect">
            <a:avLst/>
          </a:prstGeom>
        </p:spPr>
      </p:pic>
      <p:sp>
        <p:nvSpPr>
          <p:cNvPr id="25" name="Rectangle 23">
            <a:extLst>
              <a:ext uri="{FF2B5EF4-FFF2-40B4-BE49-F238E27FC236}">
                <a16:creationId xmlns:a16="http://schemas.microsoft.com/office/drawing/2014/main" id="{1E519840-CB5B-442F-AF8C-F848E7699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5558" y="-6724"/>
            <a:ext cx="4265457" cy="686873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1747097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747097 w 5170888"/>
              <a:gd name="connsiteY4" fmla="*/ 0 h 6865085"/>
              <a:gd name="connsiteX0" fmla="*/ 1404766 w 5170888"/>
              <a:gd name="connsiteY0" fmla="*/ 0 h 6865085"/>
              <a:gd name="connsiteX1" fmla="*/ 5170888 w 5170888"/>
              <a:gd name="connsiteY1" fmla="*/ 0 h 6865085"/>
              <a:gd name="connsiteX2" fmla="*/ 5170888 w 5170888"/>
              <a:gd name="connsiteY2" fmla="*/ 6857998 h 6865085"/>
              <a:gd name="connsiteX3" fmla="*/ 0 w 5170888"/>
              <a:gd name="connsiteY3" fmla="*/ 6865085 h 6865085"/>
              <a:gd name="connsiteX4" fmla="*/ 1404766 w 5170888"/>
              <a:gd name="connsiteY4" fmla="*/ 0 h 686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888" h="6865085">
                <a:moveTo>
                  <a:pt x="1404766" y="0"/>
                </a:moveTo>
                <a:lnTo>
                  <a:pt x="5170888" y="0"/>
                </a:lnTo>
                <a:lnTo>
                  <a:pt x="5170888" y="6857998"/>
                </a:lnTo>
                <a:lnTo>
                  <a:pt x="0" y="6865085"/>
                </a:lnTo>
                <a:lnTo>
                  <a:pt x="140476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7EF422-3076-48F2-A38B-7CA851778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31959" y="0"/>
            <a:ext cx="5279056" cy="77792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96548C-21A4-493D-B220-64E89F1EF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81082" y="-6724"/>
            <a:ext cx="2279175" cy="68647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mage result for Joe Pesci Casino Baseball Bat">
            <a:extLst>
              <a:ext uri="{FF2B5EF4-FFF2-40B4-BE49-F238E27FC236}">
                <a16:creationId xmlns:a16="http://schemas.microsoft.com/office/drawing/2014/main" id="{28CC7FC0-0661-F6D2-7EFD-7FDC92992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4332336"/>
            <a:ext cx="3137958" cy="2537883"/>
          </a:xfrm>
          <a:prstGeom prst="rect">
            <a:avLst/>
          </a:prstGeom>
        </p:spPr>
      </p:pic>
      <p:pic>
        <p:nvPicPr>
          <p:cNvPr id="4" name="Picture 3" descr="A green circle with white lines&#10;&#10;Description automatically generated">
            <a:extLst>
              <a:ext uri="{FF2B5EF4-FFF2-40B4-BE49-F238E27FC236}">
                <a16:creationId xmlns:a16="http://schemas.microsoft.com/office/drawing/2014/main" id="{A0990FEA-9E86-F840-9DC2-9014A391BE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72" t="9045" r="10884" b="6826"/>
          <a:stretch/>
        </p:blipFill>
        <p:spPr>
          <a:xfrm>
            <a:off x="2459089" y="4513420"/>
            <a:ext cx="406596" cy="432786"/>
          </a:xfrm>
          <a:prstGeom prst="ellipse">
            <a:avLst/>
          </a:prstGeom>
        </p:spPr>
      </p:pic>
      <p:pic>
        <p:nvPicPr>
          <p:cNvPr id="8" name="Picture 7" descr="A green circle with white lines&#10;&#10;Description automatically generated">
            <a:extLst>
              <a:ext uri="{FF2B5EF4-FFF2-40B4-BE49-F238E27FC236}">
                <a16:creationId xmlns:a16="http://schemas.microsoft.com/office/drawing/2014/main" id="{9AF6AC19-481D-0C4C-53C4-0C805FF73E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72" t="9045" r="10884" b="6826"/>
          <a:stretch/>
        </p:blipFill>
        <p:spPr>
          <a:xfrm>
            <a:off x="303078" y="4721848"/>
            <a:ext cx="440214" cy="443994"/>
          </a:xfrm>
          <a:prstGeom prst="ellipse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28739C2-A16A-7844-FB89-4E2772333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744" y="4736507"/>
            <a:ext cx="3478925" cy="165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73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1"/>
            <a:ext cx="502617" cy="515333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40684" y="0"/>
            <a:ext cx="3951316" cy="14685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FF5F0DF-C720-0887-4F31-789E07344F9A}"/>
              </a:ext>
            </a:extLst>
          </p:cNvPr>
          <p:cNvSpPr txBox="1"/>
          <p:nvPr/>
        </p:nvSpPr>
        <p:spPr>
          <a:xfrm>
            <a:off x="1882588" y="4364612"/>
            <a:ext cx="3350559" cy="20832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33513" y="0"/>
            <a:ext cx="1058487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20500" y="1955968"/>
            <a:ext cx="571500" cy="490203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9C6DE71-7AF5-522F-5282-C3E8E18FB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340" y="583843"/>
            <a:ext cx="6166513" cy="1050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4D0F7-481B-C344-5910-6DFC100111CD}"/>
              </a:ext>
            </a:extLst>
          </p:cNvPr>
          <p:cNvSpPr txBox="1"/>
          <p:nvPr/>
        </p:nvSpPr>
        <p:spPr>
          <a:xfrm>
            <a:off x="2308581" y="2581239"/>
            <a:ext cx="757752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err="1"/>
              <a:t>N_estimators</a:t>
            </a:r>
            <a:r>
              <a:rPr lang="en-US"/>
              <a:t>: specify the number of decision trees created in the random forest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Criterion 'entropy': determines the function used to measure the quality of a split in each decision tree. Entropy is used specifically for information gain.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 err="1"/>
              <a:t>Max_features</a:t>
            </a:r>
            <a:r>
              <a:rPr lang="en-US"/>
              <a:t>: determines the max number of features considered for splitting a node. This influences the diversity between each tree. </a:t>
            </a:r>
          </a:p>
          <a:p>
            <a:pPr marL="285750" indent="-285750">
              <a:buFont typeface="Calibri"/>
              <a:buChar char="-"/>
            </a:pP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/>
              <a:t>Elected to manually tune our model, commenting out previous iterations and changing values within our parameters in an attempt to improve accuracy. </a:t>
            </a:r>
          </a:p>
        </p:txBody>
      </p:sp>
    </p:spTree>
    <p:extLst>
      <p:ext uri="{BB962C8B-B14F-4D97-AF65-F5344CB8AC3E}">
        <p14:creationId xmlns:p14="http://schemas.microsoft.com/office/powerpoint/2010/main" val="238644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lack and white logo&#10;&#10;Description automatically generated">
            <a:extLst>
              <a:ext uri="{FF2B5EF4-FFF2-40B4-BE49-F238E27FC236}">
                <a16:creationId xmlns:a16="http://schemas.microsoft.com/office/drawing/2014/main" id="{6B15A08F-E0DD-8866-17FE-922EFEBB8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801" y="490618"/>
            <a:ext cx="4552950" cy="1123950"/>
          </a:xfrm>
        </p:spPr>
      </p:pic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EEDBA4C-A268-3EAC-8569-677C58FBE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679" y="2110346"/>
            <a:ext cx="3603522" cy="1433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116346-C2A6-F472-39EC-055F642FFEC3}"/>
              </a:ext>
            </a:extLst>
          </p:cNvPr>
          <p:cNvSpPr txBox="1"/>
          <p:nvPr/>
        </p:nvSpPr>
        <p:spPr>
          <a:xfrm>
            <a:off x="934982" y="2107908"/>
            <a:ext cx="6194582" cy="25083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Our Classification Reports indicate:</a:t>
            </a:r>
          </a:p>
          <a:p>
            <a:pPr marL="342900" indent="-342900">
              <a:spcBef>
                <a:spcPts val="1000"/>
              </a:spcBef>
              <a:buFont typeface="Calibri"/>
              <a:buChar char="-"/>
            </a:pPr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Consistent Performance across all 3 move predictions</a:t>
            </a:r>
          </a:p>
          <a:p>
            <a:pPr marL="342900" indent="-342900">
              <a:spcBef>
                <a:spcPts val="1000"/>
              </a:spcBef>
              <a:buFont typeface="Calibri"/>
              <a:buChar char="-"/>
            </a:pPr>
            <a:r>
              <a:rPr lang="en-US" sz="2400">
                <a:solidFill>
                  <a:srgbClr val="898989"/>
                </a:solidFill>
                <a:latin typeface="Arial"/>
                <a:cs typeface="Arial"/>
              </a:rPr>
              <a:t>Precision &amp; Recall score balance</a:t>
            </a:r>
          </a:p>
          <a:p>
            <a:pPr marL="342900" indent="-342900">
              <a:spcBef>
                <a:spcPts val="1000"/>
              </a:spcBef>
              <a:buFont typeface="Calibri"/>
              <a:buChar char="-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1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FC1CA-8FB5-0747-4204-E0392CE38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/>
              <a:t>Using AI to assist us in playing Blackjack</a:t>
            </a:r>
          </a:p>
          <a:p>
            <a:pPr marL="342900" indent="-342900">
              <a:buChar char="•"/>
            </a:pPr>
            <a:endParaRPr lang="en-US"/>
          </a:p>
          <a:p>
            <a:pPr marL="342900" indent="-342900">
              <a:buChar char="•"/>
            </a:pPr>
            <a:endParaRPr lang="en-US"/>
          </a:p>
        </p:txBody>
      </p:sp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3AB3A7E-9FC3-F698-3C57-103501AB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38" y="2881124"/>
            <a:ext cx="2427890" cy="157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1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1882-9107-6608-8FE9-DA57B48F8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Terminal – Based</a:t>
            </a:r>
          </a:p>
          <a:p>
            <a:r>
              <a:rPr lang="en-US"/>
              <a:t>Player is prompted to make a move.</a:t>
            </a:r>
          </a:p>
          <a:p>
            <a:r>
              <a:rPr lang="en-US"/>
              <a:t>Move recommendations are displayed to player.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8949403-1DEE-C698-3202-9B9491415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25" y="2148797"/>
            <a:ext cx="4230040" cy="3088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55FE90D-CF4A-1794-B0BF-FB2453EA6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29" y="725711"/>
            <a:ext cx="25812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69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en sitting at a table with bottles and alcohol&#10;&#10;Description automatically generated">
            <a:extLst>
              <a:ext uri="{FF2B5EF4-FFF2-40B4-BE49-F238E27FC236}">
                <a16:creationId xmlns:a16="http://schemas.microsoft.com/office/drawing/2014/main" id="{48508244-A933-BDA2-E7B2-FFDE4B95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88" y="1792234"/>
            <a:ext cx="3000812" cy="2065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Content Placeholder 3" descr="A green circle with white lines&#10;&#10;Description automatically generated">
            <a:extLst>
              <a:ext uri="{FF2B5EF4-FFF2-40B4-BE49-F238E27FC236}">
                <a16:creationId xmlns:a16="http://schemas.microsoft.com/office/drawing/2014/main" id="{F0448DFC-F702-EA16-21B8-552B5C82F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790" y="2098922"/>
            <a:ext cx="654487" cy="701346"/>
          </a:xfr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723B7BA-2C35-4F08-C9AF-E5036CC6D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147" y="382642"/>
            <a:ext cx="2095500" cy="1047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CA894-33DE-58F1-F5C4-5F4342A826B7}"/>
              </a:ext>
            </a:extLst>
          </p:cNvPr>
          <p:cNvSpPr txBox="1"/>
          <p:nvPr/>
        </p:nvSpPr>
        <p:spPr>
          <a:xfrm>
            <a:off x="4668344" y="2391104"/>
            <a:ext cx="64551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Get the Data</a:t>
            </a:r>
          </a:p>
          <a:p>
            <a:pPr marL="342900" indent="-342900">
              <a:buAutoNum type="arabicPeriod"/>
            </a:pPr>
            <a:r>
              <a:rPr lang="en-US"/>
              <a:t>Clean the Data</a:t>
            </a:r>
          </a:p>
          <a:p>
            <a:pPr marL="342900" indent="-342900">
              <a:buAutoNum type="arabicPeriod"/>
            </a:pPr>
            <a:r>
              <a:rPr lang="en-US"/>
              <a:t>Train 3 Random Forest Models</a:t>
            </a:r>
          </a:p>
          <a:p>
            <a:pPr marL="342900" indent="-342900">
              <a:buAutoNum type="arabicPeriod"/>
            </a:pPr>
            <a:r>
              <a:rPr lang="en-US"/>
              <a:t>Integrate the models' predictions into a game of Blackjack</a:t>
            </a:r>
          </a:p>
        </p:txBody>
      </p:sp>
    </p:spTree>
    <p:extLst>
      <p:ext uri="{BB962C8B-B14F-4D97-AF65-F5344CB8AC3E}">
        <p14:creationId xmlns:p14="http://schemas.microsoft.com/office/powerpoint/2010/main" val="3513004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6309531-94CD-4CF6-AACE-80EC085E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B020BE-2B5B-2387-8AED-EFA2105CD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03" r="25852" b="-1"/>
          <a:stretch/>
        </p:blipFill>
        <p:spPr>
          <a:xfrm>
            <a:off x="20" y="-7444"/>
            <a:ext cx="4966427" cy="6874330"/>
          </a:xfrm>
          <a:custGeom>
            <a:avLst/>
            <a:gdLst/>
            <a:ahLst/>
            <a:cxnLst/>
            <a:rect l="l" t="t" r="r" b="b"/>
            <a:pathLst>
              <a:path w="4966447" h="6874330">
                <a:moveTo>
                  <a:pt x="0" y="0"/>
                </a:moveTo>
                <a:lnTo>
                  <a:pt x="4966447" y="0"/>
                </a:lnTo>
                <a:lnTo>
                  <a:pt x="3355712" y="6874330"/>
                </a:lnTo>
                <a:lnTo>
                  <a:pt x="0" y="6874330"/>
                </a:lnTo>
                <a:close/>
              </a:path>
            </a:pathLst>
          </a:custGeom>
        </p:spPr>
      </p:pic>
      <p:pic>
        <p:nvPicPr>
          <p:cNvPr id="19" name="Content Placeholder 1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50669AC-B4AA-F18C-857A-A0E0AA258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9051" y="2891093"/>
            <a:ext cx="2379799" cy="924394"/>
          </a:xfr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5BF611-D2A5-4454-8C47-95B0BC422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3" descr="A green circle with white lines&#10;&#10;Description automatically generated">
            <a:extLst>
              <a:ext uri="{FF2B5EF4-FFF2-40B4-BE49-F238E27FC236}">
                <a16:creationId xmlns:a16="http://schemas.microsoft.com/office/drawing/2014/main" id="{50D74C4E-BEA1-6A4B-9A64-F727250B7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66" y="2644833"/>
            <a:ext cx="392905" cy="4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1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2B4A239-9414-46F3-97FB-A2DF6289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7A3B3-554A-8F10-BFAA-CC5E627D6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4953000" cy="168323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i="1" kern="1200" cap="all" baseline="0">
              <a:latin typeface="+mj-lt"/>
              <a:ea typeface="+mj-ea"/>
              <a:cs typeface="+mj-cs"/>
            </a:endParaRPr>
          </a:p>
        </p:txBody>
      </p:sp>
      <p:sp>
        <p:nvSpPr>
          <p:cNvPr id="65" name="Rectangle 23">
            <a:extLst>
              <a:ext uri="{FF2B5EF4-FFF2-40B4-BE49-F238E27FC236}">
                <a16:creationId xmlns:a16="http://schemas.microsoft.com/office/drawing/2014/main" id="{58BE3537-E51D-4549-BA38-4D67CA56F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7323273" y="-18942"/>
            <a:ext cx="4868727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3105369 w 7480786"/>
              <a:gd name="connsiteY0" fmla="*/ 18674 h 6822053"/>
              <a:gd name="connsiteX1" fmla="*/ 7480786 w 7480786"/>
              <a:gd name="connsiteY1" fmla="*/ 0 h 6822053"/>
              <a:gd name="connsiteX2" fmla="*/ 7480786 w 7480786"/>
              <a:gd name="connsiteY2" fmla="*/ 6822053 h 6822053"/>
              <a:gd name="connsiteX3" fmla="*/ 0 w 7480786"/>
              <a:gd name="connsiteY3" fmla="*/ 6820387 h 6822053"/>
              <a:gd name="connsiteX4" fmla="*/ 3105369 w 7480786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786" h="6822053">
                <a:moveTo>
                  <a:pt x="3105369" y="18674"/>
                </a:moveTo>
                <a:lnTo>
                  <a:pt x="7480786" y="0"/>
                </a:lnTo>
                <a:lnTo>
                  <a:pt x="7480786" y="6822053"/>
                </a:lnTo>
                <a:lnTo>
                  <a:pt x="0" y="6820387"/>
                </a:lnTo>
                <a:lnTo>
                  <a:pt x="3105369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0BF7B52-6E8F-46C1-BB11-ADEAF025B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0256" y="0"/>
            <a:ext cx="4651744" cy="26130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AEC5C4A-8636-1BCC-82E1-4520F7C73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" r="1434"/>
          <a:stretch/>
        </p:blipFill>
        <p:spPr>
          <a:xfrm>
            <a:off x="6626900" y="1639048"/>
            <a:ext cx="2353473" cy="1615429"/>
          </a:xfrm>
          <a:prstGeom prst="rect">
            <a:avLst/>
          </a:prstGeom>
        </p:spPr>
      </p:pic>
      <p:pic>
        <p:nvPicPr>
          <p:cNvPr id="6" name="Content Placeholder 5" descr="Image result for Joe Pesci Casino Angry">
            <a:extLst>
              <a:ext uri="{FF2B5EF4-FFF2-40B4-BE49-F238E27FC236}">
                <a16:creationId xmlns:a16="http://schemas.microsoft.com/office/drawing/2014/main" id="{5A919524-489D-C213-87AD-17F740A71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84" r="9180" b="-3"/>
          <a:stretch/>
        </p:blipFill>
        <p:spPr>
          <a:xfrm>
            <a:off x="9310043" y="1639056"/>
            <a:ext cx="2353473" cy="1615421"/>
          </a:xfrm>
          <a:prstGeom prst="rect">
            <a:avLst/>
          </a:prstGeom>
        </p:spPr>
      </p:pic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B7538F7-7F72-3601-1CD2-BC0A05AD5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043" y="3578936"/>
            <a:ext cx="2353473" cy="1723919"/>
          </a:xfrm>
          <a:prstGeom prst="rect">
            <a:avLst/>
          </a:prstGeom>
        </p:spPr>
      </p:pic>
      <p:pic>
        <p:nvPicPr>
          <p:cNvPr id="12" name="Picture 11" descr="Image result for joe pesci casino quotes">
            <a:extLst>
              <a:ext uri="{FF2B5EF4-FFF2-40B4-BE49-F238E27FC236}">
                <a16:creationId xmlns:a16="http://schemas.microsoft.com/office/drawing/2014/main" id="{402728E7-2406-B627-B826-6F5EAA325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345" y="2573482"/>
            <a:ext cx="1714500" cy="17145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D2203C4-F103-22A3-2CF9-48EE8388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88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 result for Joe Pesci Casino quotes. Size: 180 x 185. Source: quotesgram.com">
            <a:extLst>
              <a:ext uri="{FF2B5EF4-FFF2-40B4-BE49-F238E27FC236}">
                <a16:creationId xmlns:a16="http://schemas.microsoft.com/office/drawing/2014/main" id="{BE43DC52-5CAD-A38C-19FC-068336F77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6" y="1715982"/>
            <a:ext cx="3246320" cy="333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A46259-A797-62E0-F3FD-ED20E2912660}"/>
              </a:ext>
            </a:extLst>
          </p:cNvPr>
          <p:cNvSpPr/>
          <p:nvPr/>
        </p:nvSpPr>
        <p:spPr>
          <a:xfrm>
            <a:off x="3020024" y="3556260"/>
            <a:ext cx="1385561" cy="31125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Group 5 does it.</a:t>
            </a:r>
          </a:p>
        </p:txBody>
      </p:sp>
      <p:pic>
        <p:nvPicPr>
          <p:cNvPr id="7" name="Picture 6" descr="A green circle with white lines&#10;&#10;Description automatically generated">
            <a:extLst>
              <a:ext uri="{FF2B5EF4-FFF2-40B4-BE49-F238E27FC236}">
                <a16:creationId xmlns:a16="http://schemas.microsoft.com/office/drawing/2014/main" id="{AEE72EF3-2A7A-6035-80A0-20C8E01E1E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72" t="9045" r="10884" b="6826"/>
          <a:stretch/>
        </p:blipFill>
        <p:spPr>
          <a:xfrm>
            <a:off x="3500735" y="1604408"/>
            <a:ext cx="390038" cy="415727"/>
          </a:xfrm>
          <a:prstGeom prst="ellipse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BBF4CA9-8DE7-0E0C-A346-DA51F6A2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642" y="383310"/>
            <a:ext cx="2743200" cy="888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4C127E-8D09-C9B9-8917-E8027A3784F2}"/>
              </a:ext>
            </a:extLst>
          </p:cNvPr>
          <p:cNvSpPr txBox="1"/>
          <p:nvPr/>
        </p:nvSpPr>
        <p:spPr>
          <a:xfrm>
            <a:off x="4790965" y="2706414"/>
            <a:ext cx="645510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Get the Data</a:t>
            </a:r>
          </a:p>
          <a:p>
            <a:pPr marL="342900" indent="-342900">
              <a:buAutoNum type="arabicPeriod"/>
            </a:pPr>
            <a:r>
              <a:rPr lang="en-US"/>
              <a:t>Clean the Data</a:t>
            </a:r>
          </a:p>
          <a:p>
            <a:pPr marL="342900" indent="-342900">
              <a:buAutoNum type="arabicPeriod"/>
            </a:pPr>
            <a:r>
              <a:rPr lang="en-US"/>
              <a:t>Train 3 Random Forest Models</a:t>
            </a:r>
          </a:p>
          <a:p>
            <a:pPr marL="342900" indent="-342900">
              <a:buAutoNum type="arabicPeriod"/>
            </a:pPr>
            <a:r>
              <a:rPr lang="en-US"/>
              <a:t>Integrate the models' predictions into a game of Blackjack</a:t>
            </a:r>
          </a:p>
        </p:txBody>
      </p:sp>
    </p:spTree>
    <p:extLst>
      <p:ext uri="{BB962C8B-B14F-4D97-AF65-F5344CB8AC3E}">
        <p14:creationId xmlns:p14="http://schemas.microsoft.com/office/powerpoint/2010/main" val="870455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CED53-09F0-CF35-1579-C160C431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5207" y="485554"/>
            <a:ext cx="2688897" cy="5749872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/>
              <a:t>1 All introduce</a:t>
            </a:r>
          </a:p>
          <a:p>
            <a:r>
              <a:rPr lang="en-US"/>
              <a:t>2 Devang</a:t>
            </a:r>
          </a:p>
          <a:p>
            <a:r>
              <a:rPr lang="en-US"/>
              <a:t>3 Tim</a:t>
            </a:r>
          </a:p>
          <a:p>
            <a:r>
              <a:rPr lang="en-US"/>
              <a:t>4 Tim</a:t>
            </a:r>
          </a:p>
          <a:p>
            <a:r>
              <a:rPr lang="en-US"/>
              <a:t>5 Tim</a:t>
            </a:r>
          </a:p>
          <a:p>
            <a:r>
              <a:rPr lang="en-US"/>
              <a:t>6 Tim</a:t>
            </a:r>
          </a:p>
          <a:p>
            <a:r>
              <a:rPr lang="en-US"/>
              <a:t>7 Luis</a:t>
            </a:r>
          </a:p>
          <a:p>
            <a:r>
              <a:rPr lang="en-US"/>
              <a:t>8 Luis</a:t>
            </a:r>
          </a:p>
          <a:p>
            <a:r>
              <a:rPr lang="en-US"/>
              <a:t>9 Luis</a:t>
            </a:r>
          </a:p>
          <a:p>
            <a:r>
              <a:rPr lang="en-US"/>
              <a:t>10 Christian</a:t>
            </a:r>
          </a:p>
          <a:p>
            <a:r>
              <a:rPr lang="en-US"/>
              <a:t>11 Christian</a:t>
            </a:r>
          </a:p>
          <a:p>
            <a:r>
              <a:rPr lang="en-US"/>
              <a:t>12 Chrisitan</a:t>
            </a:r>
          </a:p>
          <a:p>
            <a:r>
              <a:rPr lang="en-US"/>
              <a:t>13 Christian</a:t>
            </a:r>
          </a:p>
          <a:p>
            <a:r>
              <a:rPr lang="en-US"/>
              <a:t>14 Christian</a:t>
            </a:r>
          </a:p>
          <a:p>
            <a:r>
              <a:rPr lang="en-US"/>
              <a:t>15 Nathaniel</a:t>
            </a:r>
          </a:p>
          <a:p>
            <a:r>
              <a:rPr lang="en-US"/>
              <a:t>16 Nathaniel</a:t>
            </a:r>
          </a:p>
          <a:p>
            <a:r>
              <a:rPr lang="en-US"/>
              <a:t>17 Devang</a:t>
            </a:r>
          </a:p>
          <a:p>
            <a:r>
              <a:rPr lang="en-US"/>
              <a:t>18 All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81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FC1CA-8FB5-0747-4204-E0392CE38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/>
              <a:t>Blackjack basics</a:t>
            </a:r>
          </a:p>
          <a:p>
            <a:pPr marL="342900" indent="-342900">
              <a:buChar char="•"/>
            </a:pPr>
            <a:r>
              <a:rPr lang="en-US"/>
              <a:t>The rules of the game</a:t>
            </a:r>
          </a:p>
          <a:p>
            <a:pPr marL="342900" indent="-342900">
              <a:buChar char="•"/>
            </a:pPr>
            <a:r>
              <a:rPr lang="en-US">
                <a:ea typeface="+mn-lt"/>
                <a:cs typeface="+mn-lt"/>
              </a:rPr>
              <a:t>The Basic (optimal) strategy</a:t>
            </a:r>
            <a:endParaRPr lang="en-US"/>
          </a:p>
          <a:p>
            <a:pPr marL="342900" indent="-342900">
              <a:buChar char="•"/>
            </a:pPr>
            <a:endParaRPr lang="en-US"/>
          </a:p>
          <a:p>
            <a:pPr marL="342900" indent="-342900">
              <a:buChar char="•"/>
            </a:pPr>
            <a:endParaRPr lang="en-US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BF01CD9-C65F-2894-D2B8-5AE250498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72" y="2691449"/>
            <a:ext cx="6500648" cy="179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8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E05A55D-3752-2C61-421F-4D382AD38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94" y="2262816"/>
            <a:ext cx="5479065" cy="38844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Hit (H)</a:t>
            </a:r>
          </a:p>
          <a:p>
            <a:r>
              <a:rPr lang="en-US"/>
              <a:t>Stay (S)</a:t>
            </a:r>
          </a:p>
          <a:p>
            <a:r>
              <a:rPr lang="en-US"/>
              <a:t>Double (D)</a:t>
            </a:r>
          </a:p>
          <a:p>
            <a:r>
              <a:rPr lang="en-US" strike="sngStrike"/>
              <a:t>Split (P)</a:t>
            </a:r>
          </a:p>
          <a:p>
            <a:r>
              <a:rPr lang="en-US"/>
              <a:t>Surrender (R )</a:t>
            </a:r>
          </a:p>
          <a:p>
            <a:r>
              <a:rPr lang="en-US" strike="sngStrike"/>
              <a:t>Insurance (I)</a:t>
            </a:r>
          </a:p>
          <a:p>
            <a:r>
              <a:rPr lang="en-US" strike="sngStrike"/>
              <a:t>No Insurance (N)</a:t>
            </a:r>
          </a:p>
          <a:p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5" descr="Image result for Joe Pesci Casino Angry">
            <a:extLst>
              <a:ext uri="{FF2B5EF4-FFF2-40B4-BE49-F238E27FC236}">
                <a16:creationId xmlns:a16="http://schemas.microsoft.com/office/drawing/2014/main" id="{5B21E2D6-B5E8-A21D-C91F-ED4B85BFC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84" r="9180" b="-3"/>
          <a:stretch/>
        </p:blipFill>
        <p:spPr>
          <a:xfrm>
            <a:off x="806575" y="1353236"/>
            <a:ext cx="1060324" cy="730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150C6-0683-0A31-E4FA-6C46B6C09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856" y="87300"/>
            <a:ext cx="9689910" cy="6479730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7719FBB-7779-6CD2-0FAF-1021927AA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150" y="413921"/>
            <a:ext cx="4398450" cy="93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4" name="Rectangle 173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FFE00-D5C7-6C6C-259E-990479C12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2827" y="681175"/>
            <a:ext cx="4702313" cy="56703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/>
            <a:br>
              <a:rPr lang="en-US" sz="1700" b="1" i="1" kern="1200" cap="all" baseline="0"/>
            </a:br>
            <a:endParaRPr lang="en-US" sz="1700" b="1" i="1" kern="1200" cap="all" baseline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 i="1" kern="1200" cap="all" baseline="0">
                <a:latin typeface="+mj-lt"/>
                <a:ea typeface="+mj-ea"/>
                <a:cs typeface="+mj-cs"/>
              </a:rPr>
              <a:t>Double down allowed on any first 2 cards</a:t>
            </a:r>
            <a:br>
              <a:rPr lang="en-US" sz="1700" b="1" i="1" kern="1200" cap="all" baseline="0"/>
            </a:br>
            <a:endParaRPr lang="en-US" sz="1700" b="1" i="1" kern="1200" cap="all" baseline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 i="1" kern="1200" cap="all" baseline="0">
                <a:latin typeface="+mj-lt"/>
                <a:ea typeface="+mj-ea"/>
                <a:cs typeface="+mj-cs"/>
              </a:rPr>
              <a:t>Double down after split allowed</a:t>
            </a:r>
            <a:br>
              <a:rPr lang="en-US" sz="1700" b="1" i="1" kern="1200" cap="all" baseline="0"/>
            </a:br>
            <a:endParaRPr lang="en-US" sz="1700" b="1" i="1" kern="1200" cap="all" baseline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 i="1" kern="1200" cap="all" baseline="0">
                <a:latin typeface="+mj-lt"/>
                <a:ea typeface="+mj-ea"/>
                <a:cs typeface="+mj-cs"/>
              </a:rPr>
              <a:t>Split any same first 2 cards up to 4 hands</a:t>
            </a:r>
            <a:br>
              <a:rPr lang="en-US" sz="1700" b="1" i="1" kern="1200" cap="all" baseline="0"/>
            </a:br>
            <a:endParaRPr lang="en-US" sz="1700" b="1" i="1" kern="1200" cap="all" baseline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 i="1" kern="1200" cap="all" baseline="0">
                <a:latin typeface="+mj-lt"/>
                <a:ea typeface="+mj-ea"/>
                <a:cs typeface="+mj-cs"/>
              </a:rPr>
              <a:t>Re-splitting Aces is not allowed</a:t>
            </a:r>
            <a:br>
              <a:rPr lang="en-US" sz="1700" b="1" i="1" kern="1200" cap="all" baseline="0"/>
            </a:br>
            <a:endParaRPr lang="en-US" sz="1700" b="1" i="1" kern="1200" cap="all" baseline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 i="1" kern="1200" cap="all" baseline="0">
                <a:latin typeface="+mj-lt"/>
                <a:ea typeface="+mj-ea"/>
                <a:cs typeface="+mj-cs"/>
              </a:rPr>
              <a:t>Splitting Aces receives 1 extra card only, no Blackjack</a:t>
            </a:r>
            <a:br>
              <a:rPr lang="en-US" sz="1700" b="1" i="1" kern="1200" cap="all" baseline="0"/>
            </a:br>
            <a:endParaRPr lang="en-US" sz="1700" b="1" i="1" kern="1200" cap="all" baseline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 i="1" kern="1200" cap="all" baseline="0">
                <a:latin typeface="+mj-lt"/>
                <a:ea typeface="+mj-ea"/>
                <a:cs typeface="+mj-cs"/>
              </a:rPr>
              <a:t>Late surrender </a:t>
            </a:r>
            <a:r>
              <a:rPr lang="en-US" sz="1700" b="1"/>
              <a:t>Not allowed</a:t>
            </a:r>
            <a:br>
              <a:rPr lang="en-US" sz="1700" b="1" i="1" kern="1200" cap="all" baseline="0"/>
            </a:br>
            <a:endParaRPr lang="en-US" sz="1700" b="1" i="1" kern="1200" cap="all" baseline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 i="1" kern="1200" cap="all" baseline="0">
                <a:latin typeface="+mj-lt"/>
                <a:ea typeface="+mj-ea"/>
                <a:cs typeface="+mj-cs"/>
              </a:rPr>
              <a:t>No surrender after split</a:t>
            </a:r>
            <a:br>
              <a:rPr lang="en-US" sz="1700" b="1" i="1" kern="1200" cap="all" baseline="0"/>
            </a:br>
            <a:endParaRPr lang="en-US" sz="1700" b="1" i="1" kern="1200" cap="all" baseline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 i="1" kern="1200" cap="all" baseline="0">
                <a:latin typeface="+mj-lt"/>
                <a:ea typeface="+mj-ea"/>
                <a:cs typeface="+mj-cs"/>
              </a:rPr>
              <a:t>Dealer hits soft 17</a:t>
            </a:r>
            <a:br>
              <a:rPr lang="en-US" sz="1700" b="1" strike="sngStrike"/>
            </a:br>
            <a:endParaRPr lang="en-US" sz="1700" b="1" i="1" strike="sngStrike" kern="1200" cap="all" baseline="0"/>
          </a:p>
          <a:p>
            <a:endParaRPr lang="en-US" sz="1700" i="1" kern="1200" cap="all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2F61726-9292-4844-9EBF-341051AA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488558"/>
            <a:ext cx="4768702" cy="53694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09812" y="5466536"/>
            <a:ext cx="9382188" cy="139132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5D1D742B-AE62-4EEF-818B-031803203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663142" y="635841"/>
            <a:ext cx="528858" cy="622202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in sunglasses pointing at another person in sunglasses&#10;&#10;Description automatically generated">
            <a:extLst>
              <a:ext uri="{FF2B5EF4-FFF2-40B4-BE49-F238E27FC236}">
                <a16:creationId xmlns:a16="http://schemas.microsoft.com/office/drawing/2014/main" id="{37C908D5-3C0A-FC4B-5D15-60C313C80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63" y="2369617"/>
            <a:ext cx="6600570" cy="2826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F14DAE1-A82A-BCCD-3CE2-5991F1F9F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381" y="622278"/>
            <a:ext cx="2620581" cy="842186"/>
          </a:xfrm>
          <a:prstGeom prst="rect">
            <a:avLst/>
          </a:prstGeom>
        </p:spPr>
      </p:pic>
      <p:pic>
        <p:nvPicPr>
          <p:cNvPr id="8" name="Picture 7" descr="A green circle with white lines&#10;&#10;Description automatically generated">
            <a:extLst>
              <a:ext uri="{FF2B5EF4-FFF2-40B4-BE49-F238E27FC236}">
                <a16:creationId xmlns:a16="http://schemas.microsoft.com/office/drawing/2014/main" id="{B38A0CD2-DB6B-A2DE-49B7-43AB193C7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72" t="9045" r="10884" b="6826"/>
          <a:stretch/>
        </p:blipFill>
        <p:spPr>
          <a:xfrm>
            <a:off x="4296854" y="2059333"/>
            <a:ext cx="753978" cy="81378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87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8695E3-A3D6-871A-783D-BF615DEE9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33030" y="541964"/>
            <a:ext cx="4088540" cy="5782635"/>
          </a:xfrm>
          <a:prstGeom prst="rect">
            <a:avLst/>
          </a:prstGeom>
        </p:spPr>
      </p:pic>
      <p:pic>
        <p:nvPicPr>
          <p:cNvPr id="3" name="Picture 2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9B9A5BC7-5AAE-0EB1-0AD7-0D98F1A43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44" y="2366866"/>
            <a:ext cx="5219700" cy="3497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green circle with white lines&#10;&#10;Description automatically generated">
            <a:extLst>
              <a:ext uri="{FF2B5EF4-FFF2-40B4-BE49-F238E27FC236}">
                <a16:creationId xmlns:a16="http://schemas.microsoft.com/office/drawing/2014/main" id="{98A697C9-634A-DC0E-58D6-B307D76E08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72" t="9045" r="10884" b="6826"/>
          <a:stretch/>
        </p:blipFill>
        <p:spPr>
          <a:xfrm rot="-1620000">
            <a:off x="3243501" y="2518773"/>
            <a:ext cx="1314272" cy="1374080"/>
          </a:xfrm>
          <a:prstGeom prst="ellipse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BF602ED-C4BC-58CB-96C9-4D20A0938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733" y="741494"/>
            <a:ext cx="4785118" cy="9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63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FC1CA-8FB5-0747-4204-E0392CE38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/>
              <a:t>Our Dataset</a:t>
            </a:r>
          </a:p>
          <a:p>
            <a:pPr marL="342900" indent="-342900">
              <a:buChar char="•"/>
            </a:pPr>
            <a:r>
              <a:rPr lang="en-US"/>
              <a:t>Cleaning in Power Query</a:t>
            </a:r>
          </a:p>
          <a:p>
            <a:pPr marL="342900" indent="-342900">
              <a:buChar char="•"/>
            </a:pPr>
            <a:r>
              <a:rPr lang="en-US"/>
              <a:t>Additional Cleaning in Python</a:t>
            </a:r>
          </a:p>
          <a:p>
            <a:pPr marL="342900" indent="-342900">
              <a:buChar char="•"/>
            </a:pPr>
            <a:endParaRPr lang="en-US"/>
          </a:p>
          <a:p>
            <a:pPr marL="342900" indent="-342900">
              <a:buChar char="•"/>
            </a:pPr>
            <a:endParaRPr lang="en-US"/>
          </a:p>
        </p:txBody>
      </p:sp>
      <p:pic>
        <p:nvPicPr>
          <p:cNvPr id="2" name="Picture 1" descr="Black text on a white background&#10;&#10;Description automatically generated">
            <a:extLst>
              <a:ext uri="{FF2B5EF4-FFF2-40B4-BE49-F238E27FC236}">
                <a16:creationId xmlns:a16="http://schemas.microsoft.com/office/drawing/2014/main" id="{C1B10C9C-5358-2F03-8A5B-DEE47626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19" y="2871646"/>
            <a:ext cx="3863780" cy="15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3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B64CD7FE-A713-4F49-85A1-1288513C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45D1022-1095-4170-84E8-BBA5C08F1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1"/>
            <a:ext cx="502617" cy="515333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9BAAD23-0119-402F-8301-E5F5CD03F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2790967" cy="9007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AE3C22F-EDA2-4D06-924A-8184ADCD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240684" y="0"/>
            <a:ext cx="3951316" cy="14685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mage result for Joe Pesci with trash bag">
            <a:extLst>
              <a:ext uri="{FF2B5EF4-FFF2-40B4-BE49-F238E27FC236}">
                <a16:creationId xmlns:a16="http://schemas.microsoft.com/office/drawing/2014/main" id="{B44FDFDC-F0B3-52C8-9DD2-7C721EAA5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21" y="1457424"/>
            <a:ext cx="4110211" cy="2484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B92B40A-D71A-4D53-A8B2-41176E222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33513" y="0"/>
            <a:ext cx="1058487" cy="44014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3A89759-1F78-4414-80AF-0441C3F13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20500" y="1955968"/>
            <a:ext cx="571500" cy="490203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smiling with a star on his mouth&#10;&#10;Description automatically generated">
            <a:extLst>
              <a:ext uri="{FF2B5EF4-FFF2-40B4-BE49-F238E27FC236}">
                <a16:creationId xmlns:a16="http://schemas.microsoft.com/office/drawing/2014/main" id="{48BCA4A1-7CED-D2B6-0923-C8F7BAFB7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2264" y="1465441"/>
            <a:ext cx="4426324" cy="2487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63EBD1B-9CB1-397E-71A9-215484BA7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542" y="241141"/>
            <a:ext cx="7416052" cy="985686"/>
          </a:xfrm>
          <a:prstGeom prst="rect">
            <a:avLst/>
          </a:prstGeom>
        </p:spPr>
      </p:pic>
      <p:pic>
        <p:nvPicPr>
          <p:cNvPr id="2" name="Picture 1" descr="A diagram of a process flow&#10;&#10;Description automatically generated">
            <a:extLst>
              <a:ext uri="{FF2B5EF4-FFF2-40B4-BE49-F238E27FC236}">
                <a16:creationId xmlns:a16="http://schemas.microsoft.com/office/drawing/2014/main" id="{109239E1-C77A-C182-271F-BF39774AA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5624" y="4625039"/>
            <a:ext cx="8509379" cy="1520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B17F3A-9D61-733F-7549-D5F3F0726612}"/>
              </a:ext>
            </a:extLst>
          </p:cNvPr>
          <p:cNvSpPr txBox="1"/>
          <p:nvPr/>
        </p:nvSpPr>
        <p:spPr>
          <a:xfrm>
            <a:off x="3666698" y="6077802"/>
            <a:ext cx="54158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u="sng">
                <a:solidFill>
                  <a:srgbClr val="0563C1"/>
                </a:solidFill>
                <a:cs typeface="Arial"/>
                <a:hlinkClick r:id="rId7"/>
              </a:rPr>
              <a:t>50 Million Blackjack Hands (kaggle.com)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0A34275-CD0A-499C-9600-C96742FAC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852546B-EF97-46E8-A930-3A033410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7587" y="2720800"/>
            <a:ext cx="3470809" cy="41326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801F4A-0A74-45E0-8E5A-65A65252A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-4540"/>
            <a:ext cx="1274412" cy="49672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D245F29-ABE7-4BB1-8164-5F4C4604B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257800" y="0"/>
            <a:ext cx="6926614" cy="112236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00EEAF-0634-4EEB-81E5-9FBC2170F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7102" y="6051582"/>
            <a:ext cx="4847312" cy="8064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3E11676-332F-449D-9A03-6CE4ED25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225160" y="0"/>
            <a:ext cx="3541141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mage result for joe pesci casino quotes">
            <a:extLst>
              <a:ext uri="{FF2B5EF4-FFF2-40B4-BE49-F238E27FC236}">
                <a16:creationId xmlns:a16="http://schemas.microsoft.com/office/drawing/2014/main" id="{5B836629-A7AA-7817-13CC-7AA1CFBF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285" y="1026734"/>
            <a:ext cx="1134471" cy="114584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CC3E273-0774-5723-2AA4-92867E87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251" y="3982265"/>
            <a:ext cx="10067497" cy="2373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Content Placeholder 2" descr="A screenshot of a table&#10;&#10;Description automatically generated">
            <a:extLst>
              <a:ext uri="{FF2B5EF4-FFF2-40B4-BE49-F238E27FC236}">
                <a16:creationId xmlns:a16="http://schemas.microsoft.com/office/drawing/2014/main" id="{8C9D72BB-CA4B-5ABE-47DF-7C754C8EE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31627" y="1421218"/>
            <a:ext cx="9906000" cy="2198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71E1337-4720-6397-8C1D-804471453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38" y="60329"/>
            <a:ext cx="3960125" cy="1106464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89EB9AF-40C5-D237-4CBF-8BE2D6550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96" y="1027723"/>
            <a:ext cx="1411890" cy="379451"/>
          </a:xfrm>
          <a:prstGeom prst="rect">
            <a:avLst/>
          </a:prstGeom>
        </p:spPr>
      </p:pic>
      <p:pic>
        <p:nvPicPr>
          <p:cNvPr id="15" name="Picture 1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123DF03-891C-58E4-A5AA-5105D570C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297" y="3654599"/>
            <a:ext cx="1289269" cy="31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79886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0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AngleLinesVTI</vt:lpstr>
      <vt:lpstr>PowerPoint Presentation</vt:lpstr>
      <vt:lpstr>PowerPoint Presentation</vt:lpstr>
      <vt:lpstr>PowerPoint Presentation</vt:lpstr>
      <vt:lpstr>PowerPoint Presentation</vt:lpstr>
      <vt:lpstr>  Double down allowed on any first 2 cards  Double down after split allowed  Split any same first 2 cards up to 4 hands  Re-splitting Aces is not allowed  Splitting Aces receives 1 extra card only, no Blackjack  Late surrender Not allowed  No surrender after split  Dealer hits soft 17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2023-11-28T23:38:17Z</dcterms:created>
  <dcterms:modified xsi:type="dcterms:W3CDTF">2023-12-01T00:29:30Z</dcterms:modified>
</cp:coreProperties>
</file>